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4" r:id="rId5"/>
    <p:sldId id="258" r:id="rId6"/>
    <p:sldId id="259" r:id="rId7"/>
    <p:sldId id="260" r:id="rId8"/>
    <p:sldId id="262" r:id="rId9"/>
    <p:sldId id="263" r:id="rId10"/>
    <p:sldId id="265" r:id="rId11"/>
    <p:sldId id="266" r:id="rId12"/>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ACD0"/>
    <a:srgbClr val="9954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57" d="100"/>
          <a:sy n="57" d="100"/>
        </p:scale>
        <p:origin x="10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sr-Latn-R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3824778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908725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sr-Latn-R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2059613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3972734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sr-Latn-R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453801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408679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2884768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R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891580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R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4151297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1077049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4871965B-0488-4AF0-B814-FB3205195456}" type="datetimeFigureOut">
              <a:rPr lang="sr-Latn-RS" smtClean="0"/>
              <a:t>19.2.2020.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B6505535-C1C9-4896-8936-A82ADA6DE355}" type="slidenum">
              <a:rPr lang="sr-Latn-RS" smtClean="0"/>
              <a:t>‹#›</a:t>
            </a:fld>
            <a:endParaRPr lang="sr-Latn-RS"/>
          </a:p>
        </p:txBody>
      </p:sp>
    </p:spTree>
    <p:extLst>
      <p:ext uri="{BB962C8B-B14F-4D97-AF65-F5344CB8AC3E}">
        <p14:creationId xmlns:p14="http://schemas.microsoft.com/office/powerpoint/2010/main" val="3493159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2000"/>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71965B-0488-4AF0-B814-FB3205195456}" type="datetimeFigureOut">
              <a:rPr lang="sr-Latn-RS" smtClean="0"/>
              <a:t>19.2.2020.</a:t>
            </a:fld>
            <a:endParaRPr lang="sr-Latn-R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05535-C1C9-4896-8936-A82ADA6DE355}" type="slidenum">
              <a:rPr lang="sr-Latn-RS" smtClean="0"/>
              <a:t>‹#›</a:t>
            </a:fld>
            <a:endParaRPr lang="sr-Latn-RS"/>
          </a:p>
        </p:txBody>
      </p:sp>
    </p:spTree>
    <p:extLst>
      <p:ext uri="{BB962C8B-B14F-4D97-AF65-F5344CB8AC3E}">
        <p14:creationId xmlns:p14="http://schemas.microsoft.com/office/powerpoint/2010/main" val="2985448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5332" y="682095"/>
            <a:ext cx="5418667" cy="1434570"/>
          </a:xfrm>
        </p:spPr>
        <p:txBody>
          <a:bodyPr>
            <a:normAutofit/>
          </a:bodyPr>
          <a:lstStyle/>
          <a:p>
            <a:r>
              <a:rPr lang="en-US" sz="8800" b="1" dirty="0" err="1" smtClean="0">
                <a:solidFill>
                  <a:schemeClr val="bg1"/>
                </a:solidFill>
                <a:effectLst>
                  <a:outerShdw blurRad="38100" dist="38100" dir="2700000" algn="tl">
                    <a:srgbClr val="000000">
                      <a:alpha val="43137"/>
                    </a:srgbClr>
                  </a:outerShdw>
                </a:effectLst>
                <a:latin typeface="+mn-lt"/>
              </a:rPr>
              <a:t>ChatBot</a:t>
            </a:r>
            <a:endParaRPr lang="sr-Latn-RS" sz="8800" b="1" dirty="0">
              <a:solidFill>
                <a:schemeClr val="bg1"/>
              </a:solidFill>
              <a:effectLst>
                <a:outerShdw blurRad="38100" dist="38100" dir="2700000" algn="tl">
                  <a:srgbClr val="000000">
                    <a:alpha val="43137"/>
                  </a:srgbClr>
                </a:outerShdw>
              </a:effectLst>
              <a:latin typeface="+mn-lt"/>
            </a:endParaRPr>
          </a:p>
        </p:txBody>
      </p:sp>
      <p:sp>
        <p:nvSpPr>
          <p:cNvPr id="5" name="Title 1"/>
          <p:cNvSpPr txBox="1">
            <a:spLocks/>
          </p:cNvSpPr>
          <p:nvPr/>
        </p:nvSpPr>
        <p:spPr>
          <a:xfrm>
            <a:off x="1185331" y="4559829"/>
            <a:ext cx="5418667" cy="143457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r-Latn-RS" sz="7200" b="1" dirty="0" smtClean="0">
                <a:solidFill>
                  <a:schemeClr val="bg1"/>
                </a:solidFill>
                <a:effectLst>
                  <a:outerShdw blurRad="38100" dist="38100" dir="2700000" algn="tl">
                    <a:srgbClr val="000000">
                      <a:alpha val="43137"/>
                    </a:srgbClr>
                  </a:outerShdw>
                </a:effectLst>
                <a:latin typeface="+mn-lt"/>
              </a:rPr>
              <a:t>Čet</a:t>
            </a:r>
            <a:r>
              <a:rPr lang="en-US" sz="7200" b="1" dirty="0" smtClean="0">
                <a:solidFill>
                  <a:schemeClr val="bg1"/>
                </a:solidFill>
                <a:effectLst>
                  <a:outerShdw blurRad="38100" dist="38100" dir="2700000" algn="tl">
                    <a:srgbClr val="000000">
                      <a:alpha val="43137"/>
                    </a:srgbClr>
                  </a:outerShdw>
                </a:effectLst>
                <a:latin typeface="+mn-lt"/>
              </a:rPr>
              <a:t>Bot</a:t>
            </a:r>
            <a:endParaRPr lang="sr-Latn-RS" sz="7200" b="1"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24186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800" b="1" dirty="0" smtClean="0">
                <a:solidFill>
                  <a:schemeClr val="bg1"/>
                </a:solidFill>
                <a:effectLst>
                  <a:outerShdw blurRad="38100" dist="38100" dir="2700000" algn="tl">
                    <a:srgbClr val="000000">
                      <a:alpha val="43137"/>
                    </a:srgbClr>
                  </a:outerShdw>
                </a:effectLst>
                <a:latin typeface="+mn-lt"/>
              </a:rPr>
              <a:t>Šta je ČetBot</a:t>
            </a:r>
            <a:endParaRPr lang="sr-Latn-RS" sz="4800" b="1" dirty="0">
              <a:solidFill>
                <a:schemeClr val="bg1"/>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5"/>
            <a:ext cx="10371667" cy="4351338"/>
          </a:xfrm>
          <a:solidFill>
            <a:srgbClr val="C0ACD0">
              <a:alpha val="92000"/>
            </a:srgbClr>
          </a:solidFill>
        </p:spPr>
        <p:txBody>
          <a:bodyPr>
            <a:normAutofit/>
          </a:bodyPr>
          <a:lstStyle/>
          <a:p>
            <a:pPr marL="0" indent="0">
              <a:buNone/>
            </a:pPr>
            <a:r>
              <a:rPr lang="sr-Latn-RS" sz="4800" smtClean="0">
                <a:solidFill>
                  <a:schemeClr val="bg1"/>
                </a:solidFill>
                <a:effectLst>
                  <a:outerShdw blurRad="38100" dist="38100" dir="2700000" algn="tl">
                    <a:srgbClr val="000000">
                      <a:alpha val="43137"/>
                    </a:srgbClr>
                  </a:outerShdw>
                </a:effectLst>
              </a:rPr>
              <a:t>„čet bot“ je tehnološki vid vještačke inteligencije koji omogućava direktnu komunikaciju između korisnika i pružaoca usluge, bez prisustva ljudi, putem nekih od društvenih platformi, kao što su Vajber.</a:t>
            </a:r>
            <a:endParaRPr lang="sr-Latn-RS" sz="480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5797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80533"/>
            <a:ext cx="10371667" cy="5296430"/>
          </a:xfrm>
          <a:solidFill>
            <a:srgbClr val="C0ACD0">
              <a:alpha val="92000"/>
            </a:srgbClr>
          </a:solidFill>
        </p:spPr>
        <p:txBody>
          <a:bodyPr>
            <a:normAutofit/>
          </a:bodyPr>
          <a:lstStyle/>
          <a:p>
            <a:pPr marL="0" indent="0">
              <a:buNone/>
            </a:pPr>
            <a:r>
              <a:rPr lang="sr-Latn-RS" sz="4800" dirty="0" smtClean="0">
                <a:solidFill>
                  <a:schemeClr val="bg1"/>
                </a:solidFill>
                <a:effectLst>
                  <a:outerShdw blurRad="38100" dist="38100" dir="2700000" algn="tl">
                    <a:srgbClr val="000000">
                      <a:alpha val="43137"/>
                    </a:srgbClr>
                  </a:outerShdw>
                </a:effectLst>
              </a:rPr>
              <a:t>„čet bot“ aplikacija predstavlja dva servisa – čet servis koji omogćava komunikaciju između korisnika i pružaoca usluge i „bot servis“ koji je vid veštačke inteligencije i koji vodi taj proces komunikacije.</a:t>
            </a:r>
            <a:endParaRPr lang="sr-Latn-RS" sz="4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15209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80533"/>
            <a:ext cx="10371667" cy="5296430"/>
          </a:xfrm>
          <a:solidFill>
            <a:srgbClr val="C0ACD0">
              <a:alpha val="92000"/>
            </a:srgbClr>
          </a:solidFill>
        </p:spPr>
        <p:txBody>
          <a:bodyPr>
            <a:normAutofit fontScale="92500"/>
          </a:bodyPr>
          <a:lstStyle/>
          <a:p>
            <a:pPr marL="0" indent="0">
              <a:buNone/>
            </a:pPr>
            <a:r>
              <a:rPr lang="sr-Latn-RS" sz="4800" dirty="0" smtClean="0">
                <a:solidFill>
                  <a:schemeClr val="bg1"/>
                </a:solidFill>
                <a:effectLst>
                  <a:outerShdw blurRad="38100" dist="38100" dir="2700000" algn="tl">
                    <a:srgbClr val="000000">
                      <a:alpha val="43137"/>
                    </a:srgbClr>
                  </a:outerShdw>
                </a:effectLst>
              </a:rPr>
              <a:t>Ovaj servis namijenjen građanima putem primjene „čet bota“ na Viberu. Uz pomoć ove aplikacije, gradska administracija je još dostupnija građanima, pošto će korisnici vibera imati mogućnost da putem „čet bota“ na jednostavan i efikasan način dođu do potrebnih informacija o svim servisima i uslugama Gradske uprave.</a:t>
            </a:r>
            <a:endParaRPr lang="sr-Latn-RS" sz="4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27469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800" b="1" dirty="0" smtClean="0">
                <a:solidFill>
                  <a:schemeClr val="bg1"/>
                </a:solidFill>
                <a:effectLst>
                  <a:outerShdw blurRad="38100" dist="38100" dir="2700000" algn="tl">
                    <a:srgbClr val="000000">
                      <a:alpha val="43137"/>
                    </a:srgbClr>
                  </a:outerShdw>
                </a:effectLst>
                <a:latin typeface="+mn-lt"/>
              </a:rPr>
              <a:t>Komunikacija</a:t>
            </a:r>
            <a:endParaRPr lang="sr-Latn-RS" sz="4800" b="1" dirty="0">
              <a:solidFill>
                <a:schemeClr val="bg1"/>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5"/>
            <a:ext cx="10371667" cy="4351338"/>
          </a:xfrm>
          <a:solidFill>
            <a:srgbClr val="C0ACD0">
              <a:alpha val="92000"/>
            </a:srgbClr>
          </a:solidFill>
        </p:spPr>
        <p:txBody>
          <a:bodyPr>
            <a:normAutofit fontScale="92500" lnSpcReduction="20000"/>
          </a:bodyPr>
          <a:lstStyle/>
          <a:p>
            <a:pPr marL="0" indent="0">
              <a:buNone/>
            </a:pPr>
            <a:r>
              <a:rPr lang="sr-Latn-RS" sz="4800" dirty="0" smtClean="0">
                <a:solidFill>
                  <a:schemeClr val="bg1"/>
                </a:solidFill>
                <a:effectLst>
                  <a:outerShdw blurRad="38100" dist="38100" dir="2700000" algn="tl">
                    <a:srgbClr val="000000">
                      <a:alpha val="43137"/>
                    </a:srgbClr>
                  </a:outerShdw>
                </a:effectLst>
              </a:rPr>
              <a:t>Primjenom „čet bota“ na Viberu omogućena je direktna komunikacija između korisnika i pružaoca usluge, bez ljudskog posredovanja. “Razgovor” se odvija jedan na jedan i u potpunosti je zaštićen i bezbjedan, apsolutno poštujući privatnost podataka sagovornika. Drugi korisnici, koji takođe budu koristili ovu uslugu, nemaju uvid u komunikaciju nekog drugog.</a:t>
            </a:r>
            <a:endParaRPr lang="sr-Latn-RS" sz="4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370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800" b="1" dirty="0" smtClean="0">
                <a:solidFill>
                  <a:schemeClr val="bg1"/>
                </a:solidFill>
                <a:effectLst>
                  <a:outerShdw blurRad="38100" dist="38100" dir="2700000" algn="tl">
                    <a:srgbClr val="000000">
                      <a:alpha val="43137"/>
                    </a:srgbClr>
                  </a:outerShdw>
                </a:effectLst>
                <a:latin typeface="+mn-lt"/>
              </a:rPr>
              <a:t>Pristup</a:t>
            </a:r>
            <a:endParaRPr lang="sr-Latn-RS" sz="4800" b="1" dirty="0">
              <a:solidFill>
                <a:schemeClr val="bg1"/>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4"/>
            <a:ext cx="10371667" cy="4625975"/>
          </a:xfrm>
          <a:solidFill>
            <a:srgbClr val="C0ACD0">
              <a:alpha val="92000"/>
            </a:srgbClr>
          </a:solidFill>
        </p:spPr>
        <p:txBody>
          <a:bodyPr>
            <a:normAutofit fontScale="92500" lnSpcReduction="20000"/>
          </a:bodyPr>
          <a:lstStyle/>
          <a:p>
            <a:pPr marL="0" indent="0">
              <a:buNone/>
            </a:pPr>
            <a:r>
              <a:rPr lang="sr-Latn-RS" sz="4800" dirty="0" smtClean="0">
                <a:solidFill>
                  <a:schemeClr val="bg1"/>
                </a:solidFill>
                <a:effectLst>
                  <a:outerShdw blurRad="38100" dist="38100" dir="2700000" algn="tl">
                    <a:srgbClr val="000000">
                      <a:alpha val="43137"/>
                    </a:srgbClr>
                  </a:outerShdw>
                </a:effectLst>
              </a:rPr>
              <a:t>Ostvaruje se na dva načina. </a:t>
            </a:r>
          </a:p>
          <a:p>
            <a:r>
              <a:rPr lang="sr-Latn-RS" sz="4800" dirty="0" smtClean="0">
                <a:solidFill>
                  <a:schemeClr val="bg1"/>
                </a:solidFill>
                <a:effectLst>
                  <a:outerShdw blurRad="38100" dist="38100" dir="2700000" algn="tl">
                    <a:srgbClr val="000000">
                      <a:alpha val="43137"/>
                    </a:srgbClr>
                  </a:outerShdw>
                </a:effectLst>
              </a:rPr>
              <a:t>Prvi je putem veb-sajta klikom na link na QR kodu ili očitavanjem QR koda koji se takođe nalazi na veb-sajtu korištenjem QR kod servisa vajbera.</a:t>
            </a:r>
          </a:p>
          <a:p>
            <a:r>
              <a:rPr lang="sr-Latn-RS" sz="4800" dirty="0" smtClean="0">
                <a:solidFill>
                  <a:schemeClr val="bg1"/>
                </a:solidFill>
                <a:effectLst>
                  <a:outerShdw blurRad="38100" dist="38100" dir="2700000" algn="tl">
                    <a:srgbClr val="000000">
                      <a:alpha val="43137"/>
                    </a:srgbClr>
                  </a:outerShdw>
                </a:effectLst>
              </a:rPr>
              <a:t>Drugi način je očitavanje QR koda sa obavještenja, letaka i drugih propagandnih materijala.</a:t>
            </a:r>
          </a:p>
          <a:p>
            <a:pPr marL="0" indent="0">
              <a:buNone/>
            </a:pPr>
            <a:endParaRPr lang="sr-Latn-RS" sz="4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4132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800" b="1" dirty="0" smtClean="0">
                <a:solidFill>
                  <a:schemeClr val="bg1"/>
                </a:solidFill>
                <a:effectLst>
                  <a:outerShdw blurRad="38100" dist="38100" dir="2700000" algn="tl">
                    <a:srgbClr val="000000">
                      <a:alpha val="43137"/>
                    </a:srgbClr>
                  </a:outerShdw>
                </a:effectLst>
                <a:latin typeface="+mn-lt"/>
              </a:rPr>
              <a:t>Primjena</a:t>
            </a:r>
            <a:endParaRPr lang="sr-Latn-RS" sz="4800" b="1" dirty="0">
              <a:solidFill>
                <a:schemeClr val="bg1"/>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4"/>
            <a:ext cx="10371667" cy="4625975"/>
          </a:xfrm>
          <a:solidFill>
            <a:srgbClr val="C0ACD0">
              <a:alpha val="92000"/>
            </a:srgbClr>
          </a:solidFill>
        </p:spPr>
        <p:txBody>
          <a:bodyPr>
            <a:normAutofit/>
          </a:bodyPr>
          <a:lstStyle/>
          <a:p>
            <a:pPr marL="0" indent="0">
              <a:buNone/>
            </a:pPr>
            <a:r>
              <a:rPr lang="sr-Latn-RS" sz="4800" dirty="0" smtClean="0">
                <a:solidFill>
                  <a:schemeClr val="bg1"/>
                </a:solidFill>
                <a:effectLst>
                  <a:outerShdw blurRad="38100" dist="38100" dir="2700000" algn="tl">
                    <a:srgbClr val="000000">
                      <a:alpha val="43137"/>
                    </a:srgbClr>
                  </a:outerShdw>
                </a:effectLst>
              </a:rPr>
              <a:t>Servis u interaktivnoj komunikaciji sa korisnicima omogućava jednostavniju i bržu komunikaciju Gradske uprave sa građanima tako što će na ovaj način da dobiju sve potrebne informacije o uslugama koje pruža administracija.</a:t>
            </a:r>
            <a:endParaRPr lang="sr-Latn-RS" sz="4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02922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800" b="1" dirty="0" smtClean="0">
                <a:solidFill>
                  <a:schemeClr val="bg1"/>
                </a:solidFill>
                <a:effectLst>
                  <a:outerShdw blurRad="38100" dist="38100" dir="2700000" algn="tl">
                    <a:srgbClr val="000000">
                      <a:alpha val="43137"/>
                    </a:srgbClr>
                  </a:outerShdw>
                </a:effectLst>
                <a:latin typeface="+mn-lt"/>
              </a:rPr>
              <a:t>Primjena</a:t>
            </a:r>
            <a:endParaRPr lang="sr-Latn-RS" sz="4800" b="1" dirty="0">
              <a:solidFill>
                <a:schemeClr val="bg1"/>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4"/>
            <a:ext cx="10371667" cy="4625975"/>
          </a:xfrm>
          <a:solidFill>
            <a:srgbClr val="C0ACD0">
              <a:alpha val="92000"/>
            </a:srgbClr>
          </a:solidFill>
        </p:spPr>
        <p:txBody>
          <a:bodyPr>
            <a:normAutofit/>
          </a:bodyPr>
          <a:lstStyle/>
          <a:p>
            <a:pPr marL="0" indent="0">
              <a:buNone/>
            </a:pPr>
            <a:r>
              <a:rPr lang="sr-Latn-RS" sz="4800" dirty="0" smtClean="0">
                <a:solidFill>
                  <a:schemeClr val="bg1"/>
                </a:solidFill>
                <a:effectLst>
                  <a:outerShdw blurRad="38100" dist="38100" dir="2700000" algn="tl">
                    <a:srgbClr val="000000">
                      <a:alpha val="43137"/>
                    </a:srgbClr>
                  </a:outerShdw>
                </a:effectLst>
              </a:rPr>
              <a:t>Čat bot servis je moguće uvezati i sa drugim online servisima ako lokalna samouprava posjeduje npr. kao što je status predmeta, e-Matičar, e-Obrasci, prijava komunalnog problema i slično </a:t>
            </a:r>
            <a:endParaRPr lang="sr-Latn-RS" sz="4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3020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800" b="1" dirty="0" smtClean="0">
                <a:solidFill>
                  <a:schemeClr val="bg1"/>
                </a:solidFill>
                <a:effectLst>
                  <a:outerShdw blurRad="38100" dist="38100" dir="2700000" algn="tl">
                    <a:srgbClr val="000000">
                      <a:alpha val="43137"/>
                    </a:srgbClr>
                  </a:outerShdw>
                </a:effectLst>
                <a:latin typeface="+mn-lt"/>
              </a:rPr>
              <a:t>Primjena</a:t>
            </a:r>
            <a:endParaRPr lang="sr-Latn-RS" sz="4800" b="1" dirty="0">
              <a:solidFill>
                <a:schemeClr val="bg1"/>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4"/>
            <a:ext cx="10371667" cy="4625975"/>
          </a:xfrm>
          <a:solidFill>
            <a:srgbClr val="C0ACD0">
              <a:alpha val="92000"/>
            </a:srgbClr>
          </a:solidFill>
        </p:spPr>
        <p:txBody>
          <a:bodyPr>
            <a:normAutofit/>
          </a:bodyPr>
          <a:lstStyle/>
          <a:p>
            <a:pPr marL="0" indent="0">
              <a:buNone/>
            </a:pPr>
            <a:r>
              <a:rPr lang="sr-Latn-RS" sz="4800" dirty="0" smtClean="0">
                <a:solidFill>
                  <a:schemeClr val="bg1"/>
                </a:solidFill>
                <a:effectLst>
                  <a:outerShdw blurRad="38100" dist="38100" dir="2700000" algn="tl">
                    <a:srgbClr val="000000">
                      <a:alpha val="43137"/>
                    </a:srgbClr>
                  </a:outerShdw>
                </a:effectLst>
              </a:rPr>
              <a:t>Čat bot servis je moguće uvezati i sa drugim online servisima ako lokalna samouprava posjeduje npr. kao što je status predmeta, e-Matičar, e-Obrasci, prijava komunalnog problema i slično </a:t>
            </a:r>
            <a:endParaRPr lang="sr-Latn-RS" sz="4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57686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63600"/>
            <a:ext cx="10371667" cy="5587999"/>
          </a:xfrm>
          <a:solidFill>
            <a:srgbClr val="C0ACD0">
              <a:alpha val="92000"/>
            </a:srgbClr>
          </a:solidFill>
        </p:spPr>
        <p:txBody>
          <a:bodyPr>
            <a:normAutofit/>
          </a:bodyPr>
          <a:lstStyle/>
          <a:p>
            <a:pPr marL="0" indent="0">
              <a:buNone/>
            </a:pPr>
            <a:r>
              <a:rPr lang="sr-Latn-RS" sz="4800" dirty="0" smtClean="0">
                <a:solidFill>
                  <a:schemeClr val="bg1"/>
                </a:solidFill>
                <a:effectLst>
                  <a:outerShdw blurRad="38100" dist="38100" dir="2700000" algn="tl">
                    <a:srgbClr val="000000">
                      <a:alpha val="43137"/>
                    </a:srgbClr>
                  </a:outerShdw>
                </a:effectLst>
              </a:rPr>
              <a:t>Ovaj vid komunikacije sa građanima u Republici Srpskoj koriste:</a:t>
            </a:r>
          </a:p>
          <a:p>
            <a:r>
              <a:rPr lang="sr-Latn-RS" sz="4800" dirty="0" smtClean="0">
                <a:solidFill>
                  <a:schemeClr val="bg1"/>
                </a:solidFill>
                <a:effectLst>
                  <a:outerShdw blurRad="38100" dist="38100" dir="2700000" algn="tl">
                    <a:srgbClr val="000000">
                      <a:alpha val="43137"/>
                    </a:srgbClr>
                  </a:outerShdw>
                </a:effectLst>
              </a:rPr>
              <a:t>MUP RS</a:t>
            </a:r>
          </a:p>
          <a:p>
            <a:r>
              <a:rPr lang="sr-Latn-RS" sz="4800" dirty="0" smtClean="0">
                <a:solidFill>
                  <a:schemeClr val="bg1"/>
                </a:solidFill>
                <a:effectLst>
                  <a:outerShdw blurRad="38100" dist="38100" dir="2700000" algn="tl">
                    <a:srgbClr val="000000">
                      <a:alpha val="43137"/>
                    </a:srgbClr>
                  </a:outerShdw>
                </a:effectLst>
              </a:rPr>
              <a:t>Grad Banja Luka</a:t>
            </a:r>
          </a:p>
          <a:p>
            <a:r>
              <a:rPr lang="sr-Latn-RS" sz="4800" dirty="0" smtClean="0">
                <a:solidFill>
                  <a:schemeClr val="bg1"/>
                </a:solidFill>
                <a:effectLst>
                  <a:outerShdw blurRad="38100" dist="38100" dir="2700000" algn="tl">
                    <a:srgbClr val="000000">
                      <a:alpha val="43137"/>
                    </a:srgbClr>
                  </a:outerShdw>
                </a:effectLst>
              </a:rPr>
              <a:t>Grad Bijeljina</a:t>
            </a:r>
            <a:endParaRPr lang="sr-Latn-RS" sz="4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29512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200" y="365125"/>
            <a:ext cx="10388600" cy="1325563"/>
          </a:xfrm>
        </p:spPr>
        <p:txBody>
          <a:bodyPr>
            <a:normAutofit/>
          </a:bodyPr>
          <a:lstStyle/>
          <a:p>
            <a:r>
              <a:rPr lang="sr-Latn-RS" sz="7200" b="1" dirty="0" smtClean="0">
                <a:solidFill>
                  <a:schemeClr val="bg1"/>
                </a:solidFill>
                <a:effectLst>
                  <a:outerShdw blurRad="38100" dist="38100" dir="2700000" algn="tl">
                    <a:srgbClr val="000000">
                      <a:alpha val="43137"/>
                    </a:srgbClr>
                  </a:outerShdw>
                </a:effectLst>
                <a:latin typeface="+mn-lt"/>
              </a:rPr>
              <a:t>Hvala na pažni</a:t>
            </a:r>
            <a:endParaRPr lang="sr-Latn-RS" sz="7200" b="1" dirty="0">
              <a:solidFill>
                <a:schemeClr val="bg1"/>
              </a:solidFill>
              <a:effectLst>
                <a:outerShdw blurRad="38100" dist="38100" dir="2700000" algn="tl">
                  <a:srgbClr val="000000">
                    <a:alpha val="43137"/>
                  </a:srgbClr>
                </a:outerShdw>
              </a:effectLst>
              <a:latin typeface="+mn-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495" y="5350981"/>
            <a:ext cx="4190476" cy="761905"/>
          </a:xfrm>
          <a:prstGeom prst="rect">
            <a:avLst/>
          </a:prstGeom>
        </p:spPr>
      </p:pic>
    </p:spTree>
    <p:extLst>
      <p:ext uri="{BB962C8B-B14F-4D97-AF65-F5344CB8AC3E}">
        <p14:creationId xmlns:p14="http://schemas.microsoft.com/office/powerpoint/2010/main" val="1672748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358</Words>
  <Application>Microsoft Office PowerPoint</Application>
  <PresentationFormat>Widescreen</PresentationFormat>
  <Paragraphs>23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ChatBot</vt:lpstr>
      <vt:lpstr>Šta je ČetBot</vt:lpstr>
      <vt:lpstr>PowerPoint Presentation</vt:lpstr>
      <vt:lpstr>PowerPoint Presentation</vt:lpstr>
      <vt:lpstr>Komunikacija</vt:lpstr>
      <vt:lpstr>Pristup</vt:lpstr>
      <vt:lpstr>Primjena</vt:lpstr>
      <vt:lpstr>Primjena</vt:lpstr>
      <vt:lpstr>Primjena</vt:lpstr>
      <vt:lpstr>PowerPoint Presentation</vt:lpstr>
      <vt:lpstr>Hvala na pažni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Jovica Rikanovic</dc:creator>
  <cp:lastModifiedBy>Jovica Rikanovic</cp:lastModifiedBy>
  <cp:revision>6</cp:revision>
  <dcterms:created xsi:type="dcterms:W3CDTF">2020-02-19T07:44:28Z</dcterms:created>
  <dcterms:modified xsi:type="dcterms:W3CDTF">2020-02-19T08:22:43Z</dcterms:modified>
</cp:coreProperties>
</file>